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</p:sldIdLst>
  <p:sldSz cy="5143500" cx="9144000"/>
  <p:notesSz cx="6858000" cy="9144000"/>
  <p:embeddedFontLst>
    <p:embeddedFont>
      <p:font typeface="Libre Franklin"/>
      <p:regular r:id="rId32"/>
      <p:bold r:id="rId33"/>
      <p:italic r:id="rId34"/>
      <p:boldItalic r:id="rId35"/>
    </p:embeddedFont>
    <p:embeddedFont>
      <p:font typeface="Tahoma"/>
      <p:regular r:id="rId36"/>
      <p:bold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font" Target="fonts/LibreFranklin-bold.fntdata"/><Relationship Id="rId10" Type="http://schemas.openxmlformats.org/officeDocument/2006/relationships/slide" Target="slides/slide5.xml"/><Relationship Id="rId32" Type="http://schemas.openxmlformats.org/officeDocument/2006/relationships/font" Target="fonts/LibreFranklin-regular.fntdata"/><Relationship Id="rId13" Type="http://schemas.openxmlformats.org/officeDocument/2006/relationships/slide" Target="slides/slide8.xml"/><Relationship Id="rId35" Type="http://schemas.openxmlformats.org/officeDocument/2006/relationships/font" Target="fonts/LibreFranklin-boldItalic.fntdata"/><Relationship Id="rId12" Type="http://schemas.openxmlformats.org/officeDocument/2006/relationships/slide" Target="slides/slide7.xml"/><Relationship Id="rId34" Type="http://schemas.openxmlformats.org/officeDocument/2006/relationships/font" Target="fonts/LibreFranklin-italic.fntdata"/><Relationship Id="rId15" Type="http://schemas.openxmlformats.org/officeDocument/2006/relationships/slide" Target="slides/slide10.xml"/><Relationship Id="rId37" Type="http://schemas.openxmlformats.org/officeDocument/2006/relationships/font" Target="fonts/Tahoma-bold.fntdata"/><Relationship Id="rId14" Type="http://schemas.openxmlformats.org/officeDocument/2006/relationships/slide" Target="slides/slide9.xml"/><Relationship Id="rId36" Type="http://schemas.openxmlformats.org/officeDocument/2006/relationships/font" Target="fonts/Tahoma-regular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37cd5c928f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37cd5c928f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2448f7cd78c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2448f7cd78c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237cd5c928f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237cd5c928f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23bb8a055bc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3" name="Google Shape;163;g23bb8a055bc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f749a242cb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f749a242cb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23bb8a055bc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23bb8a055bc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23bb8a055bc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23bb8a055bc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2448f7cd78c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2448f7cd78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23bb8a055bc_0_2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23bb8a055bc_0_2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g2448f7cd78c_0_1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8" name="Google Shape;208;g2448f7cd78c_0_1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g2448f7cd78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" name="Google Shape;75;g2448f7cd78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2448f7cd78c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2448f7cd78c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237cd5c928f_0_26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3" name="Google Shape;223;g237cd5c928f_0_2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237cd5c928f_0_3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1" name="Google Shape;231;g237cd5c928f_0_3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237cd5c928f_0_4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9" name="Google Shape;239;g237cd5c928f_0_4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3bb8a055bc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3bb8a055bc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3fab63a5394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4" name="Google Shape;254;g3fab63a5394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g237cd5c928f_0_2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2" name="Google Shape;262;g237cd5c928f_0_2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448f7cd78c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2448f7cd78c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2448f7cd78c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2448f7cd78c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37cd5c928f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237cd5c928f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2448f7cd78c_0_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2448f7cd78c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3f749a242cb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3f749a242cb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237cd5c928f_0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237cd5c928f_0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g237cd5c928f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1" name="Google Shape;131;g237cd5c928f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1028700" y="514350"/>
            <a:ext cx="7200900" cy="11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lvl="0" rtl="0" algn="l">
              <a:lnSpc>
                <a:spcPct val="89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1028700" y="1714500"/>
            <a:ext cx="7200900" cy="26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317500" lvl="0" marL="457200" rtl="0" algn="l">
              <a:lnSpc>
                <a:spcPct val="94000"/>
              </a:lnSpc>
              <a:spcBef>
                <a:spcPts val="8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1pPr>
            <a:lvl2pPr indent="-317500" lvl="1" marL="91440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2pPr>
            <a:lvl3pPr indent="-317500" lvl="2" marL="137160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3pPr>
            <a:lvl4pPr indent="-317500" lvl="3" marL="182880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4pPr>
            <a:lvl5pPr indent="-317500" lvl="4" marL="228600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5pPr>
            <a:lvl6pPr indent="-317500" lvl="5" marL="274320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/>
            </a:lvl6pPr>
            <a:lvl7pPr indent="-317500" lvl="6" marL="320040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/>
            </a:lvl7pPr>
            <a:lvl8pPr indent="-317500" lvl="7" marL="3657600" rtl="0" algn="l">
              <a:lnSpc>
                <a:spcPct val="94000"/>
              </a:lnSpc>
              <a:spcBef>
                <a:spcPts val="4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/>
            </a:lvl8pPr>
            <a:lvl9pPr indent="-317500" lvl="8" marL="4114800" rtl="0" algn="l">
              <a:lnSpc>
                <a:spcPct val="94000"/>
              </a:lnSpc>
              <a:spcBef>
                <a:spcPts val="400"/>
              </a:spcBef>
              <a:spcAft>
                <a:spcPts val="200"/>
              </a:spcAft>
              <a:buClr>
                <a:schemeClr val="dk2"/>
              </a:buClr>
              <a:buSzPts val="1400"/>
              <a:buChar char="■"/>
              <a:defRPr/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1042988" y="4840039"/>
            <a:ext cx="903300" cy="3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2170173" y="4840039"/>
            <a:ext cx="4710600" cy="3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7104552" y="4840039"/>
            <a:ext cx="1197300" cy="30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rmAutofit/>
          </a:bodyPr>
          <a:lstStyle>
            <a:lvl1pPr indent="0" lvl="0" marL="0" rtl="0" algn="r">
              <a:spcBef>
                <a:spcPts val="0"/>
              </a:spcBef>
              <a:buNone/>
              <a:defRPr/>
            </a:lvl1pPr>
            <a:lvl2pPr indent="0" lvl="1" marL="0" rtl="0" algn="r">
              <a:spcBef>
                <a:spcPts val="0"/>
              </a:spcBef>
              <a:buNone/>
              <a:defRPr/>
            </a:lvl2pPr>
            <a:lvl3pPr indent="0" lvl="2" marL="0" rtl="0" algn="r">
              <a:spcBef>
                <a:spcPts val="0"/>
              </a:spcBef>
              <a:buNone/>
              <a:defRPr/>
            </a:lvl3pPr>
            <a:lvl4pPr indent="0" lvl="3" marL="0" rtl="0" algn="r">
              <a:spcBef>
                <a:spcPts val="0"/>
              </a:spcBef>
              <a:buNone/>
              <a:defRPr/>
            </a:lvl4pPr>
            <a:lvl5pPr indent="0" lvl="4" marL="0" rtl="0" algn="r">
              <a:spcBef>
                <a:spcPts val="0"/>
              </a:spcBef>
              <a:buNone/>
              <a:defRPr/>
            </a:lvl5pPr>
            <a:lvl6pPr indent="0" lvl="5" marL="0" rtl="0" algn="r">
              <a:spcBef>
                <a:spcPts val="0"/>
              </a:spcBef>
              <a:buNone/>
              <a:defRPr/>
            </a:lvl6pPr>
            <a:lvl7pPr indent="0" lvl="6" marL="0" rtl="0" algn="r">
              <a:spcBef>
                <a:spcPts val="0"/>
              </a:spcBef>
              <a:buNone/>
              <a:defRPr/>
            </a:lvl7pPr>
            <a:lvl8pPr indent="0" lvl="7" marL="0" rtl="0" algn="r">
              <a:spcBef>
                <a:spcPts val="0"/>
              </a:spcBef>
              <a:buNone/>
              <a:defRPr/>
            </a:lvl8pPr>
            <a:lvl9pPr indent="0" lvl="8" marL="0" rt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title"/>
          </p:nvPr>
        </p:nvSpPr>
        <p:spPr>
          <a:xfrm>
            <a:off x="914400" y="204788"/>
            <a:ext cx="77724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68575" lIns="68575" spcFirstLastPara="1" rIns="68575" wrap="square" tIns="34275">
            <a:norm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Cambria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body"/>
          </p:nvPr>
        </p:nvSpPr>
        <p:spPr>
          <a:xfrm>
            <a:off x="914400" y="1085850"/>
            <a:ext cx="3733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SzPts val="1500"/>
              <a:buNone/>
              <a:defRPr b="1" sz="1800">
                <a:solidFill>
                  <a:srgbClr val="9E361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228600" lvl="1" marL="914400" rtl="0" algn="l">
              <a:spcBef>
                <a:spcPts val="1200"/>
              </a:spcBef>
              <a:spcAft>
                <a:spcPts val="0"/>
              </a:spcAft>
              <a:buSzPts val="1300"/>
              <a:buNone/>
              <a:defRPr b="1" sz="1500"/>
            </a:lvl2pPr>
            <a:lvl3pPr indent="-228600" lvl="2" marL="1371600" rtl="0" algn="l">
              <a:spcBef>
                <a:spcPts val="12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rtl="0" algn="l">
              <a:spcBef>
                <a:spcPts val="12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rtl="0" algn="l">
              <a:spcBef>
                <a:spcPts val="1200"/>
              </a:spcBef>
              <a:spcAft>
                <a:spcPts val="0"/>
              </a:spcAft>
              <a:buSzPts val="1200"/>
              <a:buFont typeface="Calibri"/>
              <a:buNone/>
              <a:defRPr b="1" sz="1200"/>
            </a:lvl5pPr>
            <a:lvl6pPr indent="-317500" lvl="5" marL="2743200" rtl="0" algn="l">
              <a:spcBef>
                <a:spcPts val="12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spcBef>
                <a:spcPts val="1200"/>
              </a:spcBef>
              <a:spcAft>
                <a:spcPts val="12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2" type="body"/>
          </p:nvPr>
        </p:nvSpPr>
        <p:spPr>
          <a:xfrm>
            <a:off x="914400" y="1685925"/>
            <a:ext cx="3733800" cy="29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spcBef>
                <a:spcPts val="40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 rtl="0" algn="l">
              <a:spcBef>
                <a:spcPts val="12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 algn="l">
              <a:spcBef>
                <a:spcPts val="12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 algn="l">
              <a:spcBef>
                <a:spcPts val="1200"/>
              </a:spcBef>
              <a:spcAft>
                <a:spcPts val="0"/>
              </a:spcAft>
              <a:buSzPts val="1100"/>
              <a:buChar char="●"/>
              <a:defRPr/>
            </a:lvl4pPr>
            <a:lvl5pPr indent="-317500" lvl="4" marL="22860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spcBef>
                <a:spcPts val="12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spcBef>
                <a:spcPts val="1200"/>
              </a:spcBef>
              <a:spcAft>
                <a:spcPts val="12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3" type="body"/>
          </p:nvPr>
        </p:nvSpPr>
        <p:spPr>
          <a:xfrm>
            <a:off x="4953000" y="1085850"/>
            <a:ext cx="3733800" cy="571500"/>
          </a:xfrm>
          <a:prstGeom prst="rect">
            <a:avLst/>
          </a:prstGeom>
          <a:noFill/>
          <a:ln>
            <a:noFill/>
          </a:ln>
        </p:spPr>
        <p:txBody>
          <a:bodyPr anchorCtr="0" anchor="b" bIns="34275" lIns="68575" spcFirstLastPara="1" rIns="68575" wrap="square" tIns="34275">
            <a:noAutofit/>
          </a:bodyPr>
          <a:lstStyle>
            <a:lvl1pPr indent="-228600" lvl="0" marL="457200" rtl="0" algn="l">
              <a:spcBef>
                <a:spcPts val="400"/>
              </a:spcBef>
              <a:spcAft>
                <a:spcPts val="0"/>
              </a:spcAft>
              <a:buSzPts val="1500"/>
              <a:buNone/>
              <a:defRPr b="1" sz="1800">
                <a:solidFill>
                  <a:srgbClr val="9E3611"/>
                </a:solidFill>
                <a:latin typeface="Cambria"/>
                <a:ea typeface="Cambria"/>
                <a:cs typeface="Cambria"/>
                <a:sym typeface="Cambria"/>
              </a:defRPr>
            </a:lvl1pPr>
            <a:lvl2pPr indent="-228600" lvl="1" marL="914400" rtl="0" algn="l">
              <a:spcBef>
                <a:spcPts val="1200"/>
              </a:spcBef>
              <a:spcAft>
                <a:spcPts val="0"/>
              </a:spcAft>
              <a:buSzPts val="1300"/>
              <a:buNone/>
              <a:defRPr b="1" sz="1500"/>
            </a:lvl2pPr>
            <a:lvl3pPr indent="-228600" lvl="2" marL="1371600" rtl="0" algn="l">
              <a:spcBef>
                <a:spcPts val="1200"/>
              </a:spcBef>
              <a:spcAft>
                <a:spcPts val="0"/>
              </a:spcAft>
              <a:buSzPts val="1100"/>
              <a:buNone/>
              <a:defRPr b="1" sz="1400"/>
            </a:lvl3pPr>
            <a:lvl4pPr indent="-228600" lvl="3" marL="1828800" rtl="0" algn="l">
              <a:spcBef>
                <a:spcPts val="1200"/>
              </a:spcBef>
              <a:spcAft>
                <a:spcPts val="0"/>
              </a:spcAft>
              <a:buSzPts val="1000"/>
              <a:buNone/>
              <a:defRPr b="1" sz="1200"/>
            </a:lvl4pPr>
            <a:lvl5pPr indent="-228600" lvl="4" marL="2286000" rtl="0" algn="l">
              <a:spcBef>
                <a:spcPts val="1200"/>
              </a:spcBef>
              <a:spcAft>
                <a:spcPts val="0"/>
              </a:spcAft>
              <a:buSzPts val="1200"/>
              <a:buFont typeface="Calibri"/>
              <a:buNone/>
              <a:defRPr b="1" sz="1200"/>
            </a:lvl5pPr>
            <a:lvl6pPr indent="-317500" lvl="5" marL="2743200" rtl="0" algn="l">
              <a:spcBef>
                <a:spcPts val="12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spcBef>
                <a:spcPts val="1200"/>
              </a:spcBef>
              <a:spcAft>
                <a:spcPts val="12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4" type="body"/>
          </p:nvPr>
        </p:nvSpPr>
        <p:spPr>
          <a:xfrm>
            <a:off x="4953000" y="1685925"/>
            <a:ext cx="3733800" cy="29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68575" spcFirstLastPara="1" rIns="68575" wrap="square" tIns="34275">
            <a:normAutofit/>
          </a:bodyPr>
          <a:lstStyle>
            <a:lvl1pPr indent="-298450" lvl="0" marL="457200" rtl="0" algn="l">
              <a:spcBef>
                <a:spcPts val="400"/>
              </a:spcBef>
              <a:spcAft>
                <a:spcPts val="0"/>
              </a:spcAft>
              <a:buSzPts val="1100"/>
              <a:buChar char="●"/>
              <a:defRPr/>
            </a:lvl1pPr>
            <a:lvl2pPr indent="-298450" lvl="1" marL="914400" rtl="0" algn="l">
              <a:spcBef>
                <a:spcPts val="120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rtl="0" algn="l">
              <a:spcBef>
                <a:spcPts val="120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rtl="0" algn="l">
              <a:spcBef>
                <a:spcPts val="1200"/>
              </a:spcBef>
              <a:spcAft>
                <a:spcPts val="0"/>
              </a:spcAft>
              <a:buSzPts val="1100"/>
              <a:buChar char="●"/>
              <a:defRPr/>
            </a:lvl4pPr>
            <a:lvl5pPr indent="-317500" lvl="4" marL="22860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rtl="0" algn="l">
              <a:spcBef>
                <a:spcPts val="12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rtl="0" algn="l">
              <a:spcBef>
                <a:spcPts val="12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rtl="0" algn="l">
              <a:spcBef>
                <a:spcPts val="12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rtl="0" algn="l">
              <a:spcBef>
                <a:spcPts val="1200"/>
              </a:spcBef>
              <a:spcAft>
                <a:spcPts val="12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62" name="Google Shape;62;p14"/>
          <p:cNvSpPr/>
          <p:nvPr>
            <p:ph idx="12" type="sldNum"/>
          </p:nvPr>
        </p:nvSpPr>
        <p:spPr>
          <a:xfrm>
            <a:off x="146304" y="4657725"/>
            <a:ext cx="457200" cy="342900"/>
          </a:xfrm>
          <a:prstGeom prst="ellipse">
            <a:avLst/>
          </a:prstGeom>
          <a:solidFill>
            <a:srgbClr val="9E3611"/>
          </a:solidFill>
          <a:ln>
            <a:noFill/>
          </a:ln>
        </p:spPr>
        <p:txBody>
          <a:bodyPr anchorCtr="1" anchor="ctr" bIns="0" lIns="0" spcFirstLastPara="1" rIns="0" wrap="square" tIns="0">
            <a:normAutofit/>
          </a:bodyPr>
          <a:lstStyle>
            <a:lvl1pPr indent="0" lvl="0" marL="0" rtl="0" algn="ctr">
              <a:spcBef>
                <a:spcPts val="0"/>
              </a:spcBef>
              <a:buNone/>
              <a:defRPr/>
            </a:lvl1pPr>
            <a:lvl2pPr indent="0" lvl="1" marL="0" rtl="0" algn="ctr">
              <a:spcBef>
                <a:spcPts val="0"/>
              </a:spcBef>
              <a:buNone/>
              <a:defRPr/>
            </a:lvl2pPr>
            <a:lvl3pPr indent="0" lvl="2" marL="0" rtl="0" algn="ctr">
              <a:spcBef>
                <a:spcPts val="0"/>
              </a:spcBef>
              <a:buNone/>
              <a:defRPr/>
            </a:lvl3pPr>
            <a:lvl4pPr indent="0" lvl="3" marL="0" rtl="0" algn="ctr">
              <a:spcBef>
                <a:spcPts val="0"/>
              </a:spcBef>
              <a:buNone/>
              <a:defRPr/>
            </a:lvl4pPr>
            <a:lvl5pPr indent="0" lvl="4" marL="0" rtl="0" algn="ctr">
              <a:spcBef>
                <a:spcPts val="0"/>
              </a:spcBef>
              <a:buNone/>
              <a:defRPr/>
            </a:lvl5pPr>
            <a:lvl6pPr indent="0" lvl="5" marL="0" rtl="0" algn="ctr">
              <a:spcBef>
                <a:spcPts val="0"/>
              </a:spcBef>
              <a:buNone/>
              <a:defRPr/>
            </a:lvl6pPr>
            <a:lvl7pPr indent="0" lvl="6" marL="0" rtl="0" algn="ctr">
              <a:spcBef>
                <a:spcPts val="0"/>
              </a:spcBef>
              <a:buNone/>
              <a:defRPr/>
            </a:lvl7pPr>
            <a:lvl8pPr indent="0" lvl="7" marL="0" rtl="0" algn="ctr">
              <a:spcBef>
                <a:spcPts val="0"/>
              </a:spcBef>
              <a:buNone/>
              <a:defRPr/>
            </a:lvl8pPr>
            <a:lvl9pPr indent="0" lvl="8" marL="0" rtl="0" algn="ctr">
              <a:spcBef>
                <a:spcPts val="0"/>
              </a:spcBef>
              <a:buNone/>
              <a:defRPr/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63" name="Google Shape;63;p14"/>
          <p:cNvSpPr txBox="1"/>
          <p:nvPr>
            <p:ph idx="11" type="ftr"/>
          </p:nvPr>
        </p:nvSpPr>
        <p:spPr>
          <a:xfrm>
            <a:off x="914400" y="4629150"/>
            <a:ext cx="3962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64" name="Google Shape;64;p14"/>
          <p:cNvSpPr txBox="1"/>
          <p:nvPr>
            <p:ph idx="10" type="dt"/>
          </p:nvPr>
        </p:nvSpPr>
        <p:spPr>
          <a:xfrm>
            <a:off x="6172200" y="4643438"/>
            <a:ext cx="2476500" cy="357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68575" spcFirstLastPara="1" rIns="68575" wrap="square" tIns="34275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1pPr>
            <a:lvl2pPr lvl="1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 rtl="0" algn="l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  <mc:AlternateContent>
    <mc:Choice Requires="p14">
      <p:transition spd="slow" p14:dur="700">
        <p:fade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Relationship Id="rId4" Type="http://schemas.openxmlformats.org/officeDocument/2006/relationships/image" Target="../media/image23.jp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hyperlink" Target="https://students.arbitersports.com/programs/durango-high-school-athletic-activity-registration" TargetMode="External"/><Relationship Id="rId5" Type="http://schemas.openxmlformats.org/officeDocument/2006/relationships/image" Target="../media/image21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19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1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Relationship Id="rId4" Type="http://schemas.openxmlformats.org/officeDocument/2006/relationships/image" Target="../media/image2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4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.png"/><Relationship Id="rId4" Type="http://schemas.openxmlformats.org/officeDocument/2006/relationships/image" Target="../media/image16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.png"/><Relationship Id="rId4" Type="http://schemas.openxmlformats.org/officeDocument/2006/relationships/hyperlink" Target="https://app.smartsheet.com/b/form/019ed7408a267ea2a220ff94d55fc3f1" TargetMode="External"/><Relationship Id="rId5" Type="http://schemas.openxmlformats.org/officeDocument/2006/relationships/image" Target="../media/image24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.png"/><Relationship Id="rId4" Type="http://schemas.openxmlformats.org/officeDocument/2006/relationships/image" Target="../media/image11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.png"/><Relationship Id="rId4" Type="http://schemas.openxmlformats.org/officeDocument/2006/relationships/image" Target="../media/image10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.png"/><Relationship Id="rId4" Type="http://schemas.openxmlformats.org/officeDocument/2006/relationships/image" Target="../media/image13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hyperlink" Target="https://www.durangoathletics.com/college-corner" TargetMode="External"/><Relationship Id="rId4" Type="http://schemas.openxmlformats.org/officeDocument/2006/relationships/image" Target="../media/image2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.png"/><Relationship Id="rId4" Type="http://schemas.openxmlformats.org/officeDocument/2006/relationships/image" Target="../media/image20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hyperlink" Target="mailto:robertmarks@centura.org" TargetMode="External"/><Relationship Id="rId5" Type="http://schemas.openxmlformats.org/officeDocument/2006/relationships/image" Target="../media/image7.jpg"/><Relationship Id="rId6" Type="http://schemas.openxmlformats.org/officeDocument/2006/relationships/image" Target="../media/image9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Relationship Id="rId4" Type="http://schemas.openxmlformats.org/officeDocument/2006/relationships/image" Target="../media/image18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15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2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Relationship Id="rId4" Type="http://schemas.openxmlformats.org/officeDocument/2006/relationships/hyperlink" Target="https://docs.google.com/document/d/1CI3yYihQ989QPkEg0QrCS3NS6UChd2YM3KrW-Bxk2lM/edit?usp=sharing" TargetMode="External"/><Relationship Id="rId5" Type="http://schemas.openxmlformats.org/officeDocument/2006/relationships/image" Target="../media/image22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ctrTitle"/>
          </p:nvPr>
        </p:nvSpPr>
        <p:spPr>
          <a:xfrm>
            <a:off x="0" y="94325"/>
            <a:ext cx="9202800" cy="9249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380"/>
              <a:t>Athletics 2026-27 Family Meeting</a:t>
            </a:r>
            <a:endParaRPr b="1" sz="4380"/>
          </a:p>
        </p:txBody>
      </p:sp>
      <p:sp>
        <p:nvSpPr>
          <p:cNvPr id="70" name="Google Shape;70;p15"/>
          <p:cNvSpPr txBox="1"/>
          <p:nvPr>
            <p:ph idx="1" type="subTitle"/>
          </p:nvPr>
        </p:nvSpPr>
        <p:spPr>
          <a:xfrm>
            <a:off x="1963975" y="1259975"/>
            <a:ext cx="8616300" cy="2591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Aug 19, </a:t>
            </a:r>
            <a:r>
              <a:rPr b="1" lang="en">
                <a:solidFill>
                  <a:srgbClr val="FF0000"/>
                </a:solidFill>
              </a:rPr>
              <a:t>2026</a:t>
            </a:r>
            <a:endParaRPr b="1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Brett Sniffin</a:t>
            </a:r>
            <a:endParaRPr b="1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bsniffin</a:t>
            </a:r>
            <a:r>
              <a:rPr lang="en">
                <a:solidFill>
                  <a:srgbClr val="FF0000"/>
                </a:solidFill>
              </a:rPr>
              <a:t>@durangoschools.org</a:t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Tana Creek</a:t>
            </a:r>
            <a:endParaRPr b="1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tcreek@durangoschools.org</a:t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rgbClr val="FF0000"/>
                </a:solidFill>
              </a:rPr>
              <a:t>Ryan Knorr</a:t>
            </a:r>
            <a:endParaRPr b="1"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rknorr@durangoschools.org</a:t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Athletics Dept Phone: 970-259-1630x2302</a:t>
            </a:r>
            <a:endParaRPr>
              <a:solidFill>
                <a:srgbClr val="FF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</a:rPr>
              <a:t>durangoathletics.com</a:t>
            </a:r>
            <a:endParaRPr>
              <a:solidFill>
                <a:srgbClr val="FF0000"/>
              </a:solidFill>
            </a:endParaRPr>
          </a:p>
        </p:txBody>
      </p:sp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1354625"/>
            <a:ext cx="3746850" cy="2496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ctrTitle"/>
          </p:nvPr>
        </p:nvSpPr>
        <p:spPr>
          <a:xfrm>
            <a:off x="311708" y="-10502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/>
              <a:t>Student Clearance</a:t>
            </a:r>
            <a:endParaRPr b="1" sz="4800">
              <a:solidFill>
                <a:srgbClr val="999999"/>
              </a:solidFill>
            </a:endParaRPr>
          </a:p>
        </p:txBody>
      </p:sp>
      <p:pic>
        <p:nvPicPr>
          <p:cNvPr id="142" name="Google Shape;142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43" name="Google Shape;143;p24"/>
          <p:cNvSpPr txBox="1"/>
          <p:nvPr>
            <p:ph idx="1" type="subTitle"/>
          </p:nvPr>
        </p:nvSpPr>
        <p:spPr>
          <a:xfrm>
            <a:off x="311700" y="803850"/>
            <a:ext cx="8520600" cy="284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1"/>
              <a:t>Registration &amp; Sports Physical on file to participate</a:t>
            </a:r>
            <a:endParaRPr sz="3101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101"/>
              <a:t>Payment &amp; signed handbook prior to uniform handout</a:t>
            </a:r>
            <a:endParaRPr sz="2257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257" u="sng">
                <a:solidFill>
                  <a:schemeClr val="hlink"/>
                </a:solidFill>
                <a:hlinkClick r:id="rId4"/>
              </a:rPr>
              <a:t>Link to Registration Site</a:t>
            </a:r>
            <a:endParaRPr sz="2257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257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4" name="Google Shape;144;p24"/>
          <p:cNvPicPr preferRelativeResize="0"/>
          <p:nvPr/>
        </p:nvPicPr>
        <p:blipFill rotWithShape="1">
          <a:blip r:embed="rId5">
            <a:alphaModFix/>
          </a:blip>
          <a:srcRect b="5030" l="-8910" r="8910" t="-5030"/>
          <a:stretch/>
        </p:blipFill>
        <p:spPr>
          <a:xfrm>
            <a:off x="2664300" y="2692675"/>
            <a:ext cx="3313050" cy="2450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5"/>
          <p:cNvSpPr txBox="1"/>
          <p:nvPr>
            <p:ph type="ctrTitle"/>
          </p:nvPr>
        </p:nvSpPr>
        <p:spPr>
          <a:xfrm>
            <a:off x="311708" y="-12027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Eligibility</a:t>
            </a:r>
            <a:endParaRPr b="1"/>
          </a:p>
        </p:txBody>
      </p:sp>
      <p:pic>
        <p:nvPicPr>
          <p:cNvPr id="150" name="Google Shape;15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1" name="Google Shape;151;p25"/>
          <p:cNvSpPr txBox="1"/>
          <p:nvPr>
            <p:ph idx="1" type="subTitle"/>
          </p:nvPr>
        </p:nvSpPr>
        <p:spPr>
          <a:xfrm>
            <a:off x="2673825" y="675050"/>
            <a:ext cx="5276100" cy="433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/>
          </a:bodyPr>
          <a:lstStyle/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Semester Eligibility - can regain halfway through the season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Code of Conduct - behavior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Transfer Students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5 credited classes per semester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Weekly Eligibility (next slide) 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/>
              <a:t>Attendance</a:t>
            </a:r>
            <a:r>
              <a:rPr lang="en"/>
              <a:t> - 4 or more unexcused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Can’t travel with a D (must come up 24 hours prior)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b="1" lang="en"/>
              <a:t>Ultimately students responsibility</a:t>
            </a:r>
            <a:r>
              <a:rPr lang="en"/>
              <a:t>; do not submit assignments late if possible 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Families, check grades early and often</a:t>
            </a:r>
            <a:endParaRPr/>
          </a:p>
          <a:p>
            <a:pPr indent="-35306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Late Work policy if they miss for athletics</a:t>
            </a:r>
            <a:endParaRPr/>
          </a:p>
        </p:txBody>
      </p:sp>
      <p:pic>
        <p:nvPicPr>
          <p:cNvPr id="152" name="Google Shape;152;p25"/>
          <p:cNvPicPr preferRelativeResize="0"/>
          <p:nvPr/>
        </p:nvPicPr>
        <p:blipFill rotWithShape="1">
          <a:blip r:embed="rId4">
            <a:alphaModFix/>
          </a:blip>
          <a:srcRect b="0" l="14207" r="23316" t="18107"/>
          <a:stretch/>
        </p:blipFill>
        <p:spPr>
          <a:xfrm>
            <a:off x="0" y="1607300"/>
            <a:ext cx="2597627" cy="2269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/>
          <p:nvPr>
            <p:ph type="ctrTitle"/>
          </p:nvPr>
        </p:nvSpPr>
        <p:spPr>
          <a:xfrm>
            <a:off x="311708" y="-11269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Eligibility Continued</a:t>
            </a:r>
            <a:endParaRPr b="1"/>
          </a:p>
        </p:txBody>
      </p:sp>
      <p:pic>
        <p:nvPicPr>
          <p:cNvPr id="158" name="Google Shape;158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59" name="Google Shape;159;p26"/>
          <p:cNvSpPr txBox="1"/>
          <p:nvPr>
            <p:ph idx="1" type="subTitle"/>
          </p:nvPr>
        </p:nvSpPr>
        <p:spPr>
          <a:xfrm>
            <a:off x="-76200" y="780325"/>
            <a:ext cx="6180900" cy="248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365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Weekly eligibility - 1 F or more - one week week of ineligibility (Thur-Wed); locked in for CHSAA record at </a:t>
            </a:r>
            <a:r>
              <a:rPr b="1" lang="en" sz="1700"/>
              <a:t>Thursday at 10am for one week</a:t>
            </a:r>
            <a:endParaRPr b="1"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Pulled Tuesday afternoon; communicated to students that evening - IC must reflect by Thursday 10am for final grade pull.</a:t>
            </a:r>
            <a:endParaRPr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b="1" lang="en" sz="1700"/>
              <a:t>4 or more unexcused absences - ineligible Thur-Wed (must be cleared up 24 hours prior)</a:t>
            </a:r>
            <a:endParaRPr b="1" sz="1700"/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700"/>
              <a:buChar char="●"/>
            </a:pPr>
            <a:r>
              <a:rPr lang="en" sz="1700"/>
              <a:t>Do not pressure teachers to change grades; empower students to take responsibility and have conversations around assignments/grades</a:t>
            </a:r>
            <a:endParaRPr sz="1700"/>
          </a:p>
        </p:txBody>
      </p:sp>
      <p:pic>
        <p:nvPicPr>
          <p:cNvPr id="160" name="Google Shape;160;p26"/>
          <p:cNvPicPr preferRelativeResize="0"/>
          <p:nvPr/>
        </p:nvPicPr>
        <p:blipFill rotWithShape="1">
          <a:blip r:embed="rId4">
            <a:alphaModFix/>
          </a:blip>
          <a:srcRect b="0" l="5325" r="10557" t="17682"/>
          <a:stretch/>
        </p:blipFill>
        <p:spPr>
          <a:xfrm>
            <a:off x="6029375" y="1345050"/>
            <a:ext cx="3114624" cy="2031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27"/>
          <p:cNvSpPr txBox="1"/>
          <p:nvPr>
            <p:ph type="ctrTitle"/>
          </p:nvPr>
        </p:nvSpPr>
        <p:spPr>
          <a:xfrm>
            <a:off x="311708" y="-9022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/>
              <a:t>Parent Expectations</a:t>
            </a:r>
            <a:endParaRPr b="1" sz="4700"/>
          </a:p>
        </p:txBody>
      </p:sp>
      <p:pic>
        <p:nvPicPr>
          <p:cNvPr id="166" name="Google Shape;166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7"/>
          <p:cNvSpPr txBox="1"/>
          <p:nvPr>
            <p:ph idx="1" type="subTitle"/>
          </p:nvPr>
        </p:nvSpPr>
        <p:spPr>
          <a:xfrm>
            <a:off x="311700" y="1188625"/>
            <a:ext cx="8520600" cy="33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-344043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Let the coaches coach</a:t>
            </a:r>
            <a:endParaRPr/>
          </a:p>
          <a:p>
            <a:pPr indent="-344043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Positive communication during competition with coaches, officials, other parents, other teams/athletes</a:t>
            </a:r>
            <a:endParaRPr/>
          </a:p>
          <a:p>
            <a:pPr indent="-344043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Support your athletes communicating/advocating with the coach</a:t>
            </a:r>
            <a:endParaRPr/>
          </a:p>
          <a:p>
            <a:pPr indent="-344043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b="1" lang="en"/>
              <a:t>24 hour communication rule</a:t>
            </a:r>
            <a:r>
              <a:rPr lang="en"/>
              <a:t> with coach following competition</a:t>
            </a:r>
            <a:endParaRPr/>
          </a:p>
          <a:p>
            <a:pPr indent="-344043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Your students have committed, so help us hold them accountable to committing to the team; make the team a priority</a:t>
            </a:r>
            <a:endParaRPr/>
          </a:p>
          <a:p>
            <a:pPr indent="-344043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Let coaches know how much you appreciate them! 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8"/>
          <p:cNvSpPr txBox="1"/>
          <p:nvPr>
            <p:ph type="ctrTitle"/>
          </p:nvPr>
        </p:nvSpPr>
        <p:spPr>
          <a:xfrm>
            <a:off x="311708" y="-9022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700"/>
              <a:t>Sportsmanship</a:t>
            </a:r>
            <a:endParaRPr b="1" sz="4700"/>
          </a:p>
        </p:txBody>
      </p:sp>
      <p:pic>
        <p:nvPicPr>
          <p:cNvPr id="173" name="Google Shape;17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28"/>
          <p:cNvSpPr txBox="1"/>
          <p:nvPr>
            <p:ph idx="1" type="subTitle"/>
          </p:nvPr>
        </p:nvSpPr>
        <p:spPr>
          <a:xfrm>
            <a:off x="311700" y="1188625"/>
            <a:ext cx="8520600" cy="336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62500" lnSpcReduction="20000"/>
          </a:bodyPr>
          <a:lstStyle/>
          <a:p>
            <a:pPr indent="-317373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Education based athletics is an extension of the classroom - mistakes are learning experiences - they’re here to </a:t>
            </a:r>
            <a:r>
              <a:rPr lang="en"/>
              <a:t>improve</a:t>
            </a:r>
            <a:r>
              <a:rPr lang="en"/>
              <a:t> as students, </a:t>
            </a:r>
            <a:r>
              <a:rPr lang="en"/>
              <a:t>athletes</a:t>
            </a:r>
            <a:r>
              <a:rPr lang="en"/>
              <a:t> and people who will enter the world soon</a:t>
            </a:r>
            <a:endParaRPr/>
          </a:p>
          <a:p>
            <a:pPr indent="-317373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Spectating is a privilege, not a </a:t>
            </a:r>
            <a:r>
              <a:rPr lang="en"/>
              <a:t>license to berate or criticise - can be taken away</a:t>
            </a:r>
            <a:r>
              <a:rPr lang="en"/>
              <a:t> </a:t>
            </a:r>
            <a:endParaRPr/>
          </a:p>
          <a:p>
            <a:pPr indent="-317373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You represent our community and are usually the lasting impression for visitors to our town - how would you like them to remember Durango? P.s. - we struggle getting teams to visit us - please help us with scheduling.</a:t>
            </a:r>
            <a:endParaRPr/>
          </a:p>
          <a:p>
            <a:pPr indent="-317373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b="1" lang="en"/>
              <a:t>Cheer for our team - not against anyone else. Be Loud and support - 6th man, 12th man is real - give us energy, don’t take it away from anyone</a:t>
            </a:r>
            <a:endParaRPr b="1"/>
          </a:p>
          <a:p>
            <a:pPr indent="-339725" lvl="0" marL="45720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Durango does the right thing and acts with </a:t>
            </a:r>
            <a:r>
              <a:rPr lang="en"/>
              <a:t>integrity</a:t>
            </a:r>
            <a:r>
              <a:rPr lang="en"/>
              <a:t> and pride</a:t>
            </a:r>
            <a:endParaRPr/>
          </a:p>
          <a:p>
            <a:pPr indent="-339725" lvl="0" marL="457200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Learn the rules - and if you really know the rules… (next slide)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9"/>
          <p:cNvSpPr txBox="1"/>
          <p:nvPr>
            <p:ph type="ctrTitle"/>
          </p:nvPr>
        </p:nvSpPr>
        <p:spPr>
          <a:xfrm>
            <a:off x="227033" y="-11604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Officials Needed</a:t>
            </a:r>
            <a:endParaRPr b="1"/>
          </a:p>
        </p:txBody>
      </p:sp>
      <p:sp>
        <p:nvSpPr>
          <p:cNvPr id="180" name="Google Shape;180;p29"/>
          <p:cNvSpPr txBox="1"/>
          <p:nvPr>
            <p:ph idx="1" type="subTitle"/>
          </p:nvPr>
        </p:nvSpPr>
        <p:spPr>
          <a:xfrm>
            <a:off x="227025" y="791525"/>
            <a:ext cx="8520600" cy="257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/>
          </a:bodyPr>
          <a:lstStyle/>
          <a:p>
            <a:pPr indent="-37084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If you have any interest - Let ADs know!</a:t>
            </a:r>
            <a:endParaRPr sz="3200"/>
          </a:p>
          <a:p>
            <a:pPr indent="-37084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Game Cancellations are possible</a:t>
            </a:r>
            <a:endParaRPr sz="3200"/>
          </a:p>
          <a:p>
            <a:pPr indent="-37084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Please treat our officials with respect and thank them if you get the chance. Keep it positive or don’t say anything at all</a:t>
            </a:r>
            <a:endParaRPr sz="3200"/>
          </a:p>
          <a:p>
            <a:pPr indent="-37084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Communicate in-game frustrations with Coach &amp; AD</a:t>
            </a:r>
            <a:endParaRPr sz="3200"/>
          </a:p>
          <a:p>
            <a:pPr indent="-370840" lvl="1" marL="9144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i="1" lang="en" sz="3200"/>
              <a:t>Postseason Officials Ranking/Feedback or CHSAA communication</a:t>
            </a:r>
            <a:endParaRPr/>
          </a:p>
        </p:txBody>
      </p:sp>
      <p:pic>
        <p:nvPicPr>
          <p:cNvPr id="181" name="Google Shape;181;p29"/>
          <p:cNvPicPr preferRelativeResize="0"/>
          <p:nvPr/>
        </p:nvPicPr>
        <p:blipFill rotWithShape="1">
          <a:blip r:embed="rId3">
            <a:alphaModFix/>
          </a:blip>
          <a:srcRect b="12828" l="0" r="29677" t="16179"/>
          <a:stretch/>
        </p:blipFill>
        <p:spPr>
          <a:xfrm>
            <a:off x="71925" y="3011475"/>
            <a:ext cx="3168799" cy="21320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/>
          <p:nvPr>
            <p:ph type="ctrTitle"/>
          </p:nvPr>
        </p:nvSpPr>
        <p:spPr>
          <a:xfrm>
            <a:off x="311708" y="-8429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Chain of Command</a:t>
            </a:r>
            <a:endParaRPr b="1"/>
          </a:p>
        </p:txBody>
      </p:sp>
      <p:sp>
        <p:nvSpPr>
          <p:cNvPr id="188" name="Google Shape;188;p30"/>
          <p:cNvSpPr txBox="1"/>
          <p:nvPr>
            <p:ph idx="1" type="subTitle"/>
          </p:nvPr>
        </p:nvSpPr>
        <p:spPr>
          <a:xfrm>
            <a:off x="311700" y="1258475"/>
            <a:ext cx="8520600" cy="3439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-368808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Start with your student athlete</a:t>
            </a:r>
            <a:endParaRPr/>
          </a:p>
          <a:p>
            <a:pPr indent="-36880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Position coach</a:t>
            </a:r>
            <a:endParaRPr/>
          </a:p>
          <a:p>
            <a:pPr indent="-36880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Head coach</a:t>
            </a:r>
            <a:endParaRPr/>
          </a:p>
          <a:p>
            <a:pPr indent="-36880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Athletic Director – Brett Sniffin</a:t>
            </a:r>
            <a:endParaRPr sz="3200"/>
          </a:p>
          <a:p>
            <a:pPr indent="-36880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Dist AD – Ryan Knorr</a:t>
            </a:r>
            <a:endParaRPr/>
          </a:p>
          <a:p>
            <a:pPr indent="-36880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Principal – Jon Hoerl</a:t>
            </a:r>
            <a:endParaRPr sz="3200"/>
          </a:p>
          <a:p>
            <a:pPr indent="-368808" lvl="0" marL="384048" rtl="0" algn="l">
              <a:lnSpc>
                <a:spcPct val="94000"/>
              </a:lnSpc>
              <a:spcBef>
                <a:spcPts val="1200"/>
              </a:spcBef>
              <a:spcAft>
                <a:spcPts val="0"/>
              </a:spcAft>
              <a:buSzPct val="100000"/>
              <a:buChar char="●"/>
            </a:pPr>
            <a:r>
              <a:rPr lang="en" sz="3200"/>
              <a:t>Superintendent - Karen Cheser</a:t>
            </a:r>
            <a:endParaRPr/>
          </a:p>
        </p:txBody>
      </p:sp>
      <p:pic>
        <p:nvPicPr>
          <p:cNvPr id="189" name="Google Shape;189;p30"/>
          <p:cNvPicPr preferRelativeResize="0"/>
          <p:nvPr/>
        </p:nvPicPr>
        <p:blipFill rotWithShape="1">
          <a:blip r:embed="rId3">
            <a:alphaModFix/>
          </a:blip>
          <a:srcRect b="13667" l="13225" r="0" t="0"/>
          <a:stretch/>
        </p:blipFill>
        <p:spPr>
          <a:xfrm>
            <a:off x="6595025" y="2791600"/>
            <a:ext cx="3554852" cy="23572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1"/>
          <p:cNvSpPr txBox="1"/>
          <p:nvPr>
            <p:ph type="ctrTitle"/>
          </p:nvPr>
        </p:nvSpPr>
        <p:spPr>
          <a:xfrm>
            <a:off x="311708" y="-13043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/>
              <a:t>Playing Time/Team Placement</a:t>
            </a:r>
            <a:endParaRPr b="1" sz="2856">
              <a:solidFill>
                <a:srgbClr val="999999"/>
              </a:solidFill>
            </a:endParaRPr>
          </a:p>
        </p:txBody>
      </p:sp>
      <p:pic>
        <p:nvPicPr>
          <p:cNvPr id="195" name="Google Shape;195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1"/>
          <p:cNvSpPr txBox="1"/>
          <p:nvPr>
            <p:ph idx="1" type="subTitle"/>
          </p:nvPr>
        </p:nvSpPr>
        <p:spPr>
          <a:xfrm>
            <a:off x="-83975" y="689825"/>
            <a:ext cx="6243000" cy="432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25000" lnSpcReduction="20000"/>
          </a:bodyPr>
          <a:lstStyle/>
          <a:p>
            <a:pPr indent="-369094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8850"/>
              <a:t>Up to the coaching staff - ADs will not meet with parents regarding playing time/level placement unless… The player has spoken to coach; Parent has spoken to coach</a:t>
            </a:r>
            <a:endParaRPr sz="8850"/>
          </a:p>
          <a:p>
            <a:pPr indent="-369094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8850"/>
              <a:t>EMPOWER your STUDENTS</a:t>
            </a:r>
            <a:endParaRPr sz="8850"/>
          </a:p>
          <a:p>
            <a:pPr indent="-369094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8850"/>
              <a:t>Communicate skills/abilities &amp; areas to improve to get to their desired level</a:t>
            </a:r>
            <a:endParaRPr sz="8850"/>
          </a:p>
          <a:p>
            <a:pPr indent="-369094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8850"/>
              <a:t>Coaches meet with students who are cut, make time for students/parents who want </a:t>
            </a:r>
            <a:r>
              <a:rPr lang="en" sz="8850"/>
              <a:t>clarification </a:t>
            </a:r>
            <a:endParaRPr sz="8850"/>
          </a:p>
          <a:p>
            <a:pPr indent="-369094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8850"/>
              <a:t>Varsity Letters - team specific criteria - generally, </a:t>
            </a:r>
            <a:r>
              <a:rPr lang="en" sz="8850"/>
              <a:t>active during 75% of varsity competition; ends in good standing; postseason participation</a:t>
            </a:r>
            <a:endParaRPr sz="885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7" name="Google Shape;197;p31"/>
          <p:cNvPicPr preferRelativeResize="0"/>
          <p:nvPr/>
        </p:nvPicPr>
        <p:blipFill rotWithShape="1">
          <a:blip r:embed="rId4">
            <a:alphaModFix/>
          </a:blip>
          <a:srcRect b="0" l="0" r="7894" t="10474"/>
          <a:stretch/>
        </p:blipFill>
        <p:spPr>
          <a:xfrm>
            <a:off x="5898865" y="1550925"/>
            <a:ext cx="3168935" cy="205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32"/>
          <p:cNvSpPr txBox="1"/>
          <p:nvPr>
            <p:ph type="ctrTitle"/>
          </p:nvPr>
        </p:nvSpPr>
        <p:spPr>
          <a:xfrm>
            <a:off x="87375" y="-1304300"/>
            <a:ext cx="89547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500"/>
              <a:t>Stadium &amp; Gym Game Day Expectations</a:t>
            </a:r>
            <a:endParaRPr b="1" sz="1856">
              <a:solidFill>
                <a:srgbClr val="999999"/>
              </a:solidFill>
            </a:endParaRPr>
          </a:p>
        </p:txBody>
      </p:sp>
      <p:pic>
        <p:nvPicPr>
          <p:cNvPr id="203" name="Google Shape;203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04" name="Google Shape;204;p32"/>
          <p:cNvSpPr txBox="1"/>
          <p:nvPr>
            <p:ph idx="1" type="subTitle"/>
          </p:nvPr>
        </p:nvSpPr>
        <p:spPr>
          <a:xfrm>
            <a:off x="6900" y="829400"/>
            <a:ext cx="5517000" cy="4300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-3874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943"/>
              <a:t>Game Day Info Shared with coaches to pass along to parents</a:t>
            </a:r>
            <a:endParaRPr sz="2943"/>
          </a:p>
          <a:p>
            <a:pPr indent="-3874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943"/>
              <a:t>Gate Fees - Adults $7; DHS Students $1; Military/Senior Citizens, other students $5; 7-younger free</a:t>
            </a:r>
            <a:endParaRPr sz="2943"/>
          </a:p>
          <a:p>
            <a:pPr indent="-3874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943"/>
              <a:t>Season Pass available for all regular season games $85</a:t>
            </a:r>
            <a:endParaRPr sz="2943"/>
          </a:p>
          <a:p>
            <a:pPr indent="-3874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943"/>
              <a:t>Entrance for Stadium through the building - no side gate access</a:t>
            </a:r>
            <a:endParaRPr sz="2943"/>
          </a:p>
          <a:p>
            <a:pPr indent="-387441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sz="2943"/>
              <a:t>Bag Search</a:t>
            </a:r>
            <a:endParaRPr sz="2943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71500" y="976900"/>
            <a:ext cx="3726648" cy="24838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3"/>
          <p:cNvSpPr txBox="1"/>
          <p:nvPr>
            <p:ph type="ctrTitle"/>
          </p:nvPr>
        </p:nvSpPr>
        <p:spPr>
          <a:xfrm>
            <a:off x="311708" y="-11680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300"/>
              <a:t>Attendance at Practice &amp; Cuts</a:t>
            </a:r>
            <a:endParaRPr b="1" sz="4300">
              <a:solidFill>
                <a:srgbClr val="999999"/>
              </a:solidFill>
            </a:endParaRPr>
          </a:p>
        </p:txBody>
      </p:sp>
      <p:pic>
        <p:nvPicPr>
          <p:cNvPr id="211" name="Google Shape;211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33"/>
          <p:cNvSpPr txBox="1"/>
          <p:nvPr/>
        </p:nvSpPr>
        <p:spPr>
          <a:xfrm>
            <a:off x="406925" y="653050"/>
            <a:ext cx="7598700" cy="3207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</a:pPr>
            <a:r>
              <a:rPr lang="en" sz="2100">
                <a:solidFill>
                  <a:schemeClr val="dk2"/>
                </a:solidFill>
              </a:rPr>
              <a:t>Practice is required to be a part of the team</a:t>
            </a:r>
            <a:endParaRPr sz="2100">
              <a:solidFill>
                <a:schemeClr val="dk2"/>
              </a:solidFill>
            </a:endParaRPr>
          </a:p>
          <a:p>
            <a:pPr indent="-3619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</a:pPr>
            <a:r>
              <a:rPr lang="en" sz="2100">
                <a:solidFill>
                  <a:schemeClr val="dk2"/>
                </a:solidFill>
              </a:rPr>
              <a:t>High Expectations for our athletes – time management is a life-skill </a:t>
            </a:r>
            <a:endParaRPr sz="2100">
              <a:solidFill>
                <a:schemeClr val="dk2"/>
              </a:solidFill>
            </a:endParaRPr>
          </a:p>
          <a:p>
            <a:pPr indent="-3619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</a:pPr>
            <a:r>
              <a:rPr lang="en" sz="2100">
                <a:solidFill>
                  <a:schemeClr val="dk2"/>
                </a:solidFill>
              </a:rPr>
              <a:t>Early communication from the student to coaches</a:t>
            </a:r>
            <a:endParaRPr sz="2100">
              <a:solidFill>
                <a:schemeClr val="dk2"/>
              </a:solidFill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2"/>
                </a:solidFill>
              </a:rPr>
              <a:t>Check sport specific handbooks</a:t>
            </a:r>
            <a:endParaRPr sz="2100">
              <a:solidFill>
                <a:schemeClr val="dk2"/>
              </a:solidFill>
            </a:endParaRPr>
          </a:p>
          <a:p>
            <a:pPr indent="-3619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</a:pPr>
            <a:r>
              <a:rPr lang="en" sz="2100">
                <a:solidFill>
                  <a:schemeClr val="dk2"/>
                </a:solidFill>
              </a:rPr>
              <a:t>Club sport and in-season agreements - season requires &gt;75% attendance - </a:t>
            </a:r>
            <a:r>
              <a:rPr b="1" lang="en" sz="2100">
                <a:solidFill>
                  <a:schemeClr val="dk2"/>
                </a:solidFill>
              </a:rPr>
              <a:t>must sign CHSAA paperwork before games begin</a:t>
            </a:r>
            <a:endParaRPr b="1" sz="2100">
              <a:solidFill>
                <a:schemeClr val="dk2"/>
              </a:solidFill>
            </a:endParaRPr>
          </a:p>
          <a:p>
            <a:pPr indent="-361950" lvl="0" marL="45720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100"/>
              <a:buChar char="●"/>
            </a:pPr>
            <a:r>
              <a:rPr lang="en" sz="2100">
                <a:solidFill>
                  <a:schemeClr val="dk2"/>
                </a:solidFill>
              </a:rPr>
              <a:t>Volleyball, Basketball, Baseball, B&amp;G Soccer will have tryouts this year,</a:t>
            </a:r>
            <a:r>
              <a:rPr b="1" lang="en" sz="2100">
                <a:solidFill>
                  <a:schemeClr val="dk2"/>
                </a:solidFill>
              </a:rPr>
              <a:t> cuts are possible</a:t>
            </a:r>
            <a:endParaRPr b="1" sz="21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6"/>
          <p:cNvSpPr txBox="1"/>
          <p:nvPr>
            <p:ph type="ctrTitle"/>
          </p:nvPr>
        </p:nvSpPr>
        <p:spPr>
          <a:xfrm>
            <a:off x="438675" y="-298200"/>
            <a:ext cx="8520600" cy="25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Department Philosophy</a:t>
            </a:r>
            <a:endParaRPr b="1" sz="33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1008"/>
              <a:buFont typeface="Arial"/>
              <a:buNone/>
            </a:pPr>
            <a:r>
              <a:rPr lang="en" sz="2682">
                <a:solidFill>
                  <a:schemeClr val="lt1"/>
                </a:solidFill>
                <a:highlight>
                  <a:srgbClr val="FF0000"/>
                </a:highlight>
              </a:rPr>
              <a:t>Students leave our programs as better individuals in and out of competition. Support growth to meet their potential while striving to be the best in the state of Colorado. </a:t>
            </a:r>
            <a:endParaRPr sz="2682">
              <a:solidFill>
                <a:schemeClr val="lt1"/>
              </a:solidFill>
              <a:highlight>
                <a:srgbClr val="FF0000"/>
              </a:highlight>
            </a:endParaRPr>
          </a:p>
        </p:txBody>
      </p:sp>
      <p:pic>
        <p:nvPicPr>
          <p:cNvPr id="78" name="Google Shape;7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6"/>
          <p:cNvPicPr preferRelativeResize="0"/>
          <p:nvPr/>
        </p:nvPicPr>
        <p:blipFill rotWithShape="1">
          <a:blip r:embed="rId4">
            <a:alphaModFix/>
          </a:blip>
          <a:srcRect b="0" l="11098" r="-4277" t="7390"/>
          <a:stretch/>
        </p:blipFill>
        <p:spPr>
          <a:xfrm>
            <a:off x="1740437" y="2335700"/>
            <a:ext cx="5917123" cy="2813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4"/>
          <p:cNvSpPr txBox="1"/>
          <p:nvPr>
            <p:ph type="ctrTitle"/>
          </p:nvPr>
        </p:nvSpPr>
        <p:spPr>
          <a:xfrm>
            <a:off x="227033" y="-95502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Travel</a:t>
            </a:r>
            <a:endParaRPr b="1" sz="3556">
              <a:solidFill>
                <a:srgbClr val="999999"/>
              </a:solidFill>
            </a:endParaRPr>
          </a:p>
        </p:txBody>
      </p:sp>
      <p:pic>
        <p:nvPicPr>
          <p:cNvPr id="218" name="Google Shape;218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4"/>
          <p:cNvSpPr txBox="1"/>
          <p:nvPr>
            <p:ph idx="1" type="subTitle"/>
          </p:nvPr>
        </p:nvSpPr>
        <p:spPr>
          <a:xfrm>
            <a:off x="-76200" y="835275"/>
            <a:ext cx="6486600" cy="396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67785" lvl="0" marL="457200" rtl="0" algn="l">
              <a:spcBef>
                <a:spcPts val="0"/>
              </a:spcBef>
              <a:spcAft>
                <a:spcPts val="0"/>
              </a:spcAft>
              <a:buSzPts val="2192"/>
              <a:buChar char="●"/>
            </a:pPr>
            <a:r>
              <a:rPr lang="en" sz="2192"/>
              <a:t>High expectations of students while traveling - coaches have a checklist for hotel supervision and protocols; searching bags, bed checks - CONSEQUENCES if handbook/code of conduct is broken while on the road</a:t>
            </a:r>
            <a:endParaRPr sz="2192"/>
          </a:p>
          <a:p>
            <a:pPr indent="-367785" lvl="0" marL="457200" rtl="0" algn="l">
              <a:spcBef>
                <a:spcPts val="0"/>
              </a:spcBef>
              <a:spcAft>
                <a:spcPts val="0"/>
              </a:spcAft>
              <a:buSzPts val="2192"/>
              <a:buChar char="●"/>
            </a:pPr>
            <a:r>
              <a:rPr lang="en" sz="2192"/>
              <a:t>Contacting local police &amp; parent/guardian responsibility to pick the student up immediately</a:t>
            </a:r>
            <a:endParaRPr sz="2192"/>
          </a:p>
          <a:p>
            <a:pPr indent="-367785" lvl="0" marL="457200" rtl="0" algn="l">
              <a:spcBef>
                <a:spcPts val="0"/>
              </a:spcBef>
              <a:spcAft>
                <a:spcPts val="0"/>
              </a:spcAft>
              <a:buSzPts val="2192"/>
              <a:buChar char="●"/>
            </a:pPr>
            <a:r>
              <a:rPr lang="en" sz="2192" u="sng">
                <a:solidFill>
                  <a:schemeClr val="hlink"/>
                </a:solidFill>
                <a:hlinkClick r:id="rId4"/>
              </a:rPr>
              <a:t>Parent Transportation waiver</a:t>
            </a:r>
            <a:r>
              <a:rPr lang="en" sz="2192"/>
              <a:t>- or parents sign out with the coach after the competition</a:t>
            </a:r>
            <a:endParaRPr b="1" sz="2192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700"/>
          </a:p>
        </p:txBody>
      </p:sp>
      <p:pic>
        <p:nvPicPr>
          <p:cNvPr id="220" name="Google Shape;220;p34"/>
          <p:cNvPicPr preferRelativeResize="0"/>
          <p:nvPr/>
        </p:nvPicPr>
        <p:blipFill rotWithShape="1">
          <a:blip r:embed="rId5">
            <a:alphaModFix/>
          </a:blip>
          <a:srcRect b="0" l="2931" r="18061" t="7261"/>
          <a:stretch/>
        </p:blipFill>
        <p:spPr>
          <a:xfrm>
            <a:off x="6451675" y="1565950"/>
            <a:ext cx="2611999" cy="1803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35"/>
          <p:cNvSpPr txBox="1"/>
          <p:nvPr>
            <p:ph type="ctrTitle"/>
          </p:nvPr>
        </p:nvSpPr>
        <p:spPr>
          <a:xfrm>
            <a:off x="311708" y="-43430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00"/>
              <a:t>Weekly Communications/Parent Meeting</a:t>
            </a:r>
            <a:endParaRPr b="1" sz="2656">
              <a:solidFill>
                <a:srgbClr val="999999"/>
              </a:solidFill>
            </a:endParaRPr>
          </a:p>
        </p:txBody>
      </p:sp>
      <p:pic>
        <p:nvPicPr>
          <p:cNvPr id="226" name="Google Shape;22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5"/>
          <p:cNvSpPr txBox="1"/>
          <p:nvPr>
            <p:ph idx="1" type="subTitle"/>
          </p:nvPr>
        </p:nvSpPr>
        <p:spPr>
          <a:xfrm>
            <a:off x="-73350" y="1352275"/>
            <a:ext cx="5934000" cy="3466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87350" lvl="0" marL="45720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Coaches host a pre-season meeting</a:t>
            </a:r>
            <a:endParaRPr sz="2500"/>
          </a:p>
          <a:p>
            <a:pPr indent="-387350" lvl="0" marL="45720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Team expectations/Handbook</a:t>
            </a:r>
            <a:endParaRPr sz="2500"/>
          </a:p>
          <a:p>
            <a:pPr indent="-387350" lvl="0" marL="45720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Methods of communications explained</a:t>
            </a:r>
            <a:endParaRPr sz="2500"/>
          </a:p>
          <a:p>
            <a:pPr indent="-387350" lvl="0" marL="45720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Answer questions and concerns</a:t>
            </a:r>
            <a:endParaRPr sz="2500"/>
          </a:p>
          <a:p>
            <a:pPr indent="-387350" lvl="0" marL="45720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Weekly communication during season</a:t>
            </a:r>
            <a:endParaRPr sz="2500"/>
          </a:p>
          <a:p>
            <a:pPr indent="-387350" lvl="0" marL="457200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SzPts val="2500"/>
              <a:buChar char="●"/>
            </a:pPr>
            <a:r>
              <a:rPr lang="en" sz="2500"/>
              <a:t> </a:t>
            </a:r>
            <a:r>
              <a:rPr b="1" lang="en" sz="2500"/>
              <a:t>NO SOCIAL MEDIA TEAM COMMUNICATION</a:t>
            </a:r>
            <a:endParaRPr sz="2500"/>
          </a:p>
        </p:txBody>
      </p:sp>
      <p:pic>
        <p:nvPicPr>
          <p:cNvPr id="228" name="Google Shape;228;p35"/>
          <p:cNvPicPr preferRelativeResize="0"/>
          <p:nvPr/>
        </p:nvPicPr>
        <p:blipFill rotWithShape="1">
          <a:blip r:embed="rId4">
            <a:alphaModFix/>
          </a:blip>
          <a:srcRect b="-8083" l="0" r="9812" t="4980"/>
          <a:stretch/>
        </p:blipFill>
        <p:spPr>
          <a:xfrm>
            <a:off x="5691250" y="958525"/>
            <a:ext cx="3423524" cy="2608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36"/>
          <p:cNvSpPr txBox="1"/>
          <p:nvPr>
            <p:ph type="ctrTitle"/>
          </p:nvPr>
        </p:nvSpPr>
        <p:spPr>
          <a:xfrm>
            <a:off x="311708" y="-10481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00"/>
              <a:t>Budget</a:t>
            </a:r>
            <a:endParaRPr b="1" sz="2656">
              <a:solidFill>
                <a:srgbClr val="999999"/>
              </a:solidFill>
            </a:endParaRPr>
          </a:p>
        </p:txBody>
      </p:sp>
      <p:pic>
        <p:nvPicPr>
          <p:cNvPr id="234" name="Google Shape;23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6"/>
          <p:cNvSpPr txBox="1"/>
          <p:nvPr>
            <p:ph idx="1" type="subTitle"/>
          </p:nvPr>
        </p:nvSpPr>
        <p:spPr>
          <a:xfrm>
            <a:off x="533900" y="745875"/>
            <a:ext cx="7598700" cy="3597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457708" lvl="0" marL="38404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2960"/>
              <a:buFont typeface="Libre Franklin"/>
              <a:buChar char="●"/>
            </a:pPr>
            <a:r>
              <a:rPr lang="en" sz="2960">
                <a:solidFill>
                  <a:srgbClr val="191B0E"/>
                </a:solidFill>
              </a:rPr>
              <a:t>District budget covers transportation, coach stipends, payroll taxes, fees, officials, uniforms, ATs, facilities… </a:t>
            </a:r>
            <a:endParaRPr sz="2960">
              <a:solidFill>
                <a:srgbClr val="191B0E"/>
              </a:solidFill>
            </a:endParaRPr>
          </a:p>
          <a:p>
            <a:pPr indent="-457708" lvl="0" marL="384048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91B0E"/>
              </a:buClr>
              <a:buSzPts val="2960"/>
              <a:buFont typeface="Libre Franklin"/>
              <a:buChar char="●"/>
            </a:pPr>
            <a:r>
              <a:rPr lang="en" sz="2960">
                <a:solidFill>
                  <a:srgbClr val="191B0E"/>
                </a:solidFill>
              </a:rPr>
              <a:t>Fundraising covers all items that students keep – gear, food, awards, specialist coaches</a:t>
            </a:r>
            <a:endParaRPr sz="2100">
              <a:solidFill>
                <a:srgbClr val="191B0E"/>
              </a:solidFill>
            </a:endParaRPr>
          </a:p>
          <a:p>
            <a:pPr indent="0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36" name="Google Shape;236;p36"/>
          <p:cNvPicPr preferRelativeResize="0"/>
          <p:nvPr/>
        </p:nvPicPr>
        <p:blipFill rotWithShape="1">
          <a:blip r:embed="rId4">
            <a:alphaModFix/>
          </a:blip>
          <a:srcRect b="16667" l="15849" r="17502" t="24524"/>
          <a:stretch/>
        </p:blipFill>
        <p:spPr>
          <a:xfrm>
            <a:off x="0" y="3210800"/>
            <a:ext cx="3286400" cy="1932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37"/>
          <p:cNvSpPr txBox="1"/>
          <p:nvPr>
            <p:ph type="ctrTitle"/>
          </p:nvPr>
        </p:nvSpPr>
        <p:spPr>
          <a:xfrm>
            <a:off x="311708" y="-10481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00"/>
              <a:t>Parent Support</a:t>
            </a:r>
            <a:endParaRPr b="1" sz="2656">
              <a:solidFill>
                <a:srgbClr val="999999"/>
              </a:solidFill>
            </a:endParaRPr>
          </a:p>
        </p:txBody>
      </p:sp>
      <p:pic>
        <p:nvPicPr>
          <p:cNvPr id="242" name="Google Shape;242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43" name="Google Shape;243;p37"/>
          <p:cNvSpPr txBox="1"/>
          <p:nvPr>
            <p:ph idx="1" type="subTitle"/>
          </p:nvPr>
        </p:nvSpPr>
        <p:spPr>
          <a:xfrm>
            <a:off x="0" y="1408725"/>
            <a:ext cx="5660100" cy="3537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0000" lnSpcReduction="10000"/>
          </a:bodyPr>
          <a:lstStyle/>
          <a:p>
            <a:pPr indent="-401320" lvl="0" marL="384048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ct val="100000"/>
              <a:buFont typeface="Libre Franklin"/>
              <a:buChar char="●"/>
            </a:pPr>
            <a:r>
              <a:rPr lang="en" sz="2960">
                <a:solidFill>
                  <a:srgbClr val="191B0E"/>
                </a:solidFill>
              </a:rPr>
              <a:t>Assist in meals, logistics and communication</a:t>
            </a:r>
            <a:endParaRPr sz="2960">
              <a:solidFill>
                <a:srgbClr val="191B0E"/>
              </a:solidFill>
            </a:endParaRPr>
          </a:p>
          <a:p>
            <a:pPr indent="-401320" lvl="0" marL="384048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ct val="100000"/>
              <a:buFont typeface="Libre Franklin"/>
              <a:buChar char="●"/>
            </a:pPr>
            <a:r>
              <a:rPr lang="en" sz="2960">
                <a:solidFill>
                  <a:srgbClr val="191B0E"/>
                </a:solidFill>
              </a:rPr>
              <a:t>Proactive communication - check IC Often!</a:t>
            </a:r>
            <a:endParaRPr sz="2960">
              <a:solidFill>
                <a:srgbClr val="191B0E"/>
              </a:solidFill>
            </a:endParaRPr>
          </a:p>
          <a:p>
            <a:pPr indent="-401320" lvl="0" marL="384048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ct val="100000"/>
              <a:buFont typeface="Libre Franklin"/>
              <a:buChar char="●"/>
            </a:pPr>
            <a:r>
              <a:rPr lang="en" sz="2960">
                <a:solidFill>
                  <a:srgbClr val="191B0E"/>
                </a:solidFill>
              </a:rPr>
              <a:t>Lower Level game workers will not be supplied - happy to train parents on scoreboard, music, etc</a:t>
            </a:r>
            <a:endParaRPr sz="2960">
              <a:solidFill>
                <a:srgbClr val="191B0E"/>
              </a:solidFill>
            </a:endParaRPr>
          </a:p>
          <a:p>
            <a:pPr indent="-401320" lvl="0" marL="384048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ct val="100000"/>
              <a:buFont typeface="Libre Franklin"/>
              <a:buChar char="●"/>
            </a:pPr>
            <a:r>
              <a:rPr lang="en" sz="2960">
                <a:solidFill>
                  <a:srgbClr val="191B0E"/>
                </a:solidFill>
              </a:rPr>
              <a:t>Booster club: boosterdhs@gmail.com</a:t>
            </a:r>
            <a:endParaRPr sz="2960">
              <a:solidFill>
                <a:srgbClr val="191B0E"/>
              </a:solidFill>
            </a:endParaRPr>
          </a:p>
          <a:p>
            <a:pPr indent="-401320" lvl="0" marL="384048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191B0E"/>
              </a:buClr>
              <a:buSzPct val="100000"/>
              <a:buFont typeface="Libre Franklin"/>
              <a:buChar char="●"/>
            </a:pPr>
            <a:r>
              <a:rPr lang="en" sz="2960">
                <a:solidFill>
                  <a:srgbClr val="191B0E"/>
                </a:solidFill>
              </a:rPr>
              <a:t>Let us know if you’d like to help out!</a:t>
            </a:r>
            <a:endParaRPr sz="2960">
              <a:solidFill>
                <a:srgbClr val="191B0E"/>
              </a:solidFill>
            </a:endParaRPr>
          </a:p>
          <a:p>
            <a:pPr indent="0" lvl="0" marL="384048" rtl="0" algn="l">
              <a:lnSpc>
                <a:spcPct val="94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4" name="Google Shape;244;p37"/>
          <p:cNvPicPr preferRelativeResize="0"/>
          <p:nvPr/>
        </p:nvPicPr>
        <p:blipFill rotWithShape="1">
          <a:blip r:embed="rId4">
            <a:alphaModFix/>
          </a:blip>
          <a:srcRect b="16950" l="19995" r="-6142" t="0"/>
          <a:stretch/>
        </p:blipFill>
        <p:spPr>
          <a:xfrm>
            <a:off x="5525570" y="1004450"/>
            <a:ext cx="3869957" cy="2486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8"/>
          <p:cNvSpPr txBox="1"/>
          <p:nvPr>
            <p:ph type="ctrTitle"/>
          </p:nvPr>
        </p:nvSpPr>
        <p:spPr>
          <a:xfrm>
            <a:off x="311708" y="-9127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College Corner</a:t>
            </a:r>
            <a:endParaRPr b="1"/>
          </a:p>
        </p:txBody>
      </p:sp>
      <p:sp>
        <p:nvSpPr>
          <p:cNvPr id="250" name="Google Shape;250;p38"/>
          <p:cNvSpPr txBox="1"/>
          <p:nvPr>
            <p:ph idx="1" type="subTitle"/>
          </p:nvPr>
        </p:nvSpPr>
        <p:spPr>
          <a:xfrm>
            <a:off x="311700" y="1318775"/>
            <a:ext cx="8520600" cy="21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GPA &amp; Character Matters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 u="sng">
                <a:solidFill>
                  <a:schemeClr val="hlink"/>
                </a:solidFill>
                <a:hlinkClick r:id="rId3"/>
              </a:rPr>
              <a:t>Click here for more resources </a:t>
            </a:r>
            <a:r>
              <a:rPr lang="en"/>
              <a:t>- NCAA links &amp; NAIA on playing at the next level</a:t>
            </a:r>
            <a:endParaRPr/>
          </a:p>
          <a:p>
            <a:pPr indent="-406400" lvl="0" marL="457200" rtl="0" algn="ctr">
              <a:spcBef>
                <a:spcPts val="0"/>
              </a:spcBef>
              <a:spcAft>
                <a:spcPts val="0"/>
              </a:spcAft>
              <a:buSzPts val="2800"/>
              <a:buChar char="●"/>
            </a:pPr>
            <a:r>
              <a:rPr lang="en"/>
              <a:t>Signing at the next level? Let us know!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1" name="Google Shape;251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39"/>
          <p:cNvSpPr txBox="1"/>
          <p:nvPr>
            <p:ph type="ctrTitle"/>
          </p:nvPr>
        </p:nvSpPr>
        <p:spPr>
          <a:xfrm>
            <a:off x="311708" y="-9127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/>
              <a:t>What’s Next for DHS Athletics?</a:t>
            </a:r>
            <a:endParaRPr b="1" sz="3800"/>
          </a:p>
        </p:txBody>
      </p:sp>
      <p:sp>
        <p:nvSpPr>
          <p:cNvPr id="257" name="Google Shape;257;p39"/>
          <p:cNvSpPr txBox="1"/>
          <p:nvPr>
            <p:ph idx="1" type="subTitle"/>
          </p:nvPr>
        </p:nvSpPr>
        <p:spPr>
          <a:xfrm>
            <a:off x="311700" y="1318775"/>
            <a:ext cx="8520600" cy="210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20000"/>
          </a:bodyPr>
          <a:lstStyle/>
          <a:p>
            <a:pPr indent="-366395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Celebrations - #17 in the state: USA TODAY; Unified, Proud of the new gym, weight room, Video board, Softball/Baseball cages &amp; upgrades</a:t>
            </a:r>
            <a:endParaRPr/>
          </a:p>
          <a:p>
            <a:pPr indent="-366395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Turf Replacement Summer 2027</a:t>
            </a:r>
            <a:endParaRPr/>
          </a:p>
          <a:p>
            <a:pPr indent="-366395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Coffee with Knorr - Continued transparency and communication</a:t>
            </a:r>
            <a:endParaRPr/>
          </a:p>
          <a:p>
            <a:pPr indent="-366395" lvl="0" marL="457200" rtl="0" algn="ctr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Streamlining our systems</a:t>
            </a:r>
            <a:endParaRPr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8" name="Google Shape;258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39" title="Screenshot 2026-08-19 13323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100" y="3167200"/>
            <a:ext cx="7476075" cy="1976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40"/>
          <p:cNvSpPr txBox="1"/>
          <p:nvPr>
            <p:ph type="ctrTitle"/>
          </p:nvPr>
        </p:nvSpPr>
        <p:spPr>
          <a:xfrm>
            <a:off x="311708" y="-9943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Why Athletics?</a:t>
            </a:r>
            <a:endParaRPr b="1"/>
          </a:p>
        </p:txBody>
      </p:sp>
      <p:pic>
        <p:nvPicPr>
          <p:cNvPr id="265" name="Google Shape;265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266" name="Google Shape;266;p40"/>
          <p:cNvSpPr txBox="1"/>
          <p:nvPr>
            <p:ph idx="1" type="subTitle"/>
          </p:nvPr>
        </p:nvSpPr>
        <p:spPr>
          <a:xfrm>
            <a:off x="-76200" y="1248225"/>
            <a:ext cx="5829000" cy="3801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9267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84"/>
              <a:buChar char="●"/>
            </a:pPr>
            <a:r>
              <a:rPr lang="en" sz="2584">
                <a:solidFill>
                  <a:srgbClr val="FF0000"/>
                </a:solidFill>
              </a:rPr>
              <a:t>How do you measure success?</a:t>
            </a:r>
            <a:endParaRPr sz="2584">
              <a:solidFill>
                <a:srgbClr val="FF0000"/>
              </a:solidFill>
            </a:endParaRPr>
          </a:p>
          <a:p>
            <a:pPr indent="-39267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84"/>
              <a:buChar char="●"/>
            </a:pPr>
            <a:r>
              <a:rPr lang="en" sz="2584">
                <a:solidFill>
                  <a:srgbClr val="FF0000"/>
                </a:solidFill>
              </a:rPr>
              <a:t>Who made a difference in my life? How?</a:t>
            </a:r>
            <a:endParaRPr sz="2584">
              <a:solidFill>
                <a:srgbClr val="FF0000"/>
              </a:solidFill>
            </a:endParaRPr>
          </a:p>
          <a:p>
            <a:pPr indent="-39267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84"/>
              <a:buChar char="●"/>
            </a:pPr>
            <a:r>
              <a:rPr lang="en" sz="2584">
                <a:solidFill>
                  <a:srgbClr val="FF0000"/>
                </a:solidFill>
              </a:rPr>
              <a:t>WE’RE HERE TO HELP AND NAVIGATE AND SUPPORT!</a:t>
            </a:r>
            <a:endParaRPr sz="2584">
              <a:solidFill>
                <a:srgbClr val="FF0000"/>
              </a:solidFill>
            </a:endParaRPr>
          </a:p>
          <a:p>
            <a:pPr indent="-392670" lvl="0" marL="457200" rtl="0" algn="l"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584"/>
              <a:buChar char="●"/>
            </a:pPr>
            <a:r>
              <a:rPr lang="en" sz="2584">
                <a:solidFill>
                  <a:srgbClr val="FF0000"/>
                </a:solidFill>
              </a:rPr>
              <a:t>THANK YOU for your Support - Help - </a:t>
            </a:r>
            <a:r>
              <a:rPr lang="en" sz="2584">
                <a:solidFill>
                  <a:srgbClr val="FF0000"/>
                </a:solidFill>
              </a:rPr>
              <a:t>commitment</a:t>
            </a:r>
            <a:r>
              <a:rPr lang="en" sz="2584">
                <a:solidFill>
                  <a:srgbClr val="FF0000"/>
                </a:solidFill>
              </a:rPr>
              <a:t>!</a:t>
            </a:r>
            <a:endParaRPr sz="2584">
              <a:solidFill>
                <a:srgbClr val="FF0000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67" name="Google Shape;267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11675" y="1248225"/>
            <a:ext cx="3432325" cy="22876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7"/>
          <p:cNvSpPr txBox="1"/>
          <p:nvPr>
            <p:ph type="ctrTitle"/>
          </p:nvPr>
        </p:nvSpPr>
        <p:spPr>
          <a:xfrm>
            <a:off x="-1428817" y="-8503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Safety</a:t>
            </a:r>
            <a:endParaRPr b="1"/>
          </a:p>
        </p:txBody>
      </p:sp>
      <p:pic>
        <p:nvPicPr>
          <p:cNvPr id="85" name="Google Shape;8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>
            <p:ph idx="1" type="subTitle"/>
          </p:nvPr>
        </p:nvSpPr>
        <p:spPr>
          <a:xfrm>
            <a:off x="-1220475" y="963725"/>
            <a:ext cx="7577700" cy="3450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700"/>
              <a:t>ATs at the High School</a:t>
            </a:r>
            <a:r>
              <a:rPr lang="en" sz="2700"/>
              <a:t> </a:t>
            </a:r>
            <a:endParaRPr sz="27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Robert Marks, MBATS, LAT, ATC</a:t>
            </a:r>
            <a:r>
              <a:rPr lang="en" sz="2700"/>
              <a:t> </a:t>
            </a:r>
            <a:r>
              <a:rPr lang="en" sz="23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robert.marks900@commonspirit.org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/>
              <a:t>Avery Koski, MSAT, LAT, ATC</a:t>
            </a:r>
            <a:endParaRPr sz="25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avery.koski@commonspirit.org</a:t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3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7" name="Google Shape;87;p17" title="IMG_1568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873888" y="0"/>
            <a:ext cx="3232262" cy="2678726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7" title="Image_20260818_155138_821.jpe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645625" y="2678725"/>
            <a:ext cx="3286364" cy="24647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ctrTitle"/>
          </p:nvPr>
        </p:nvSpPr>
        <p:spPr>
          <a:xfrm>
            <a:off x="311708" y="-10049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ATs - Concussions</a:t>
            </a:r>
            <a:endParaRPr b="1"/>
          </a:p>
        </p:txBody>
      </p:sp>
      <p:pic>
        <p:nvPicPr>
          <p:cNvPr id="94" name="Google Shape;9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957750" y="714825"/>
            <a:ext cx="7228500" cy="21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925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900"/>
              <a:buAutoNum type="romanUcPeriod"/>
            </a:pPr>
            <a:r>
              <a:rPr lang="en" sz="1900">
                <a:solidFill>
                  <a:srgbClr val="222222"/>
                </a:solidFill>
              </a:rPr>
              <a:t>Student education/awareness</a:t>
            </a:r>
            <a:endParaRPr sz="1900">
              <a:solidFill>
                <a:srgbClr val="222222"/>
              </a:solidFill>
            </a:endParaRPr>
          </a:p>
          <a:p>
            <a:pPr indent="-34925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900"/>
              <a:buAutoNum type="romanUcPeriod"/>
            </a:pPr>
            <a:r>
              <a:rPr lang="en" sz="1900">
                <a:solidFill>
                  <a:srgbClr val="222222"/>
                </a:solidFill>
              </a:rPr>
              <a:t>Any doubt, any observation of impact - AT evaluates (at practice, home game, away game) - Error on the side of caution (State law)</a:t>
            </a:r>
            <a:endParaRPr sz="1900">
              <a:solidFill>
                <a:srgbClr val="222222"/>
              </a:solidFill>
            </a:endParaRPr>
          </a:p>
          <a:p>
            <a:pPr indent="-34925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900"/>
              <a:buAutoNum type="romanUcPeriod"/>
            </a:pPr>
            <a:r>
              <a:rPr lang="en" sz="1900">
                <a:solidFill>
                  <a:srgbClr val="222222"/>
                </a:solidFill>
              </a:rPr>
              <a:t>Sway Testing</a:t>
            </a:r>
            <a:endParaRPr sz="1900">
              <a:solidFill>
                <a:srgbClr val="222222"/>
              </a:solidFill>
            </a:endParaRPr>
          </a:p>
          <a:p>
            <a:pPr indent="-34925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900"/>
              <a:buAutoNum type="romanUcPeriod"/>
            </a:pPr>
            <a:r>
              <a:rPr lang="en" sz="1900">
                <a:solidFill>
                  <a:srgbClr val="222222"/>
                </a:solidFill>
              </a:rPr>
              <a:t>Concussion protocol - teacher - parent communication</a:t>
            </a:r>
            <a:endParaRPr sz="1900">
              <a:solidFill>
                <a:srgbClr val="222222"/>
              </a:solidFill>
            </a:endParaRPr>
          </a:p>
          <a:p>
            <a:pPr indent="-349250" lvl="0" marL="914400" rtl="0" algn="l">
              <a:spcBef>
                <a:spcPts val="0"/>
              </a:spcBef>
              <a:spcAft>
                <a:spcPts val="0"/>
              </a:spcAft>
              <a:buClr>
                <a:srgbClr val="222222"/>
              </a:buClr>
              <a:buSzPts val="1900"/>
              <a:buAutoNum type="romanUcPeriod"/>
            </a:pPr>
            <a:r>
              <a:rPr lang="en" sz="1900">
                <a:solidFill>
                  <a:srgbClr val="222222"/>
                </a:solidFill>
              </a:rPr>
              <a:t>Return to Play - dictated by AT, Doc note required, process</a:t>
            </a:r>
            <a:endParaRPr sz="1900">
              <a:solidFill>
                <a:srgbClr val="222222"/>
              </a:solidFill>
            </a:endParaRPr>
          </a:p>
        </p:txBody>
      </p:sp>
      <p:pic>
        <p:nvPicPr>
          <p:cNvPr id="96" name="Google Shape;96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92225" y="3225750"/>
            <a:ext cx="2877924" cy="191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9"/>
          <p:cNvSpPr txBox="1"/>
          <p:nvPr>
            <p:ph type="ctrTitle"/>
          </p:nvPr>
        </p:nvSpPr>
        <p:spPr>
          <a:xfrm>
            <a:off x="257937" y="-666825"/>
            <a:ext cx="8543400" cy="146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500"/>
              <a:t>ATs - Process &amp; Communication</a:t>
            </a:r>
            <a:endParaRPr b="1" sz="4500"/>
          </a:p>
        </p:txBody>
      </p:sp>
      <p:pic>
        <p:nvPicPr>
          <p:cNvPr id="102" name="Google Shape;102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9"/>
          <p:cNvSpPr txBox="1"/>
          <p:nvPr>
            <p:ph idx="1" type="subTitle"/>
          </p:nvPr>
        </p:nvSpPr>
        <p:spPr>
          <a:xfrm>
            <a:off x="0" y="377125"/>
            <a:ext cx="9144000" cy="311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81000" lvl="0" marL="1828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AutoNum type="romanUcPeriod"/>
            </a:pPr>
            <a:r>
              <a:rPr lang="en" sz="2400"/>
              <a:t>Healthy Roster</a:t>
            </a:r>
            <a:endParaRPr sz="2400"/>
          </a:p>
          <a:p>
            <a:pPr indent="-381000" lvl="0" marL="1828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AutoNum type="romanUcPeriod"/>
            </a:pPr>
            <a:r>
              <a:rPr lang="en" sz="2400"/>
              <a:t>If a parent wants to challenge an assessment</a:t>
            </a:r>
            <a:endParaRPr sz="2400"/>
          </a:p>
          <a:p>
            <a:pPr indent="-381000" lvl="0" marL="1828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AutoNum type="romanUcPeriod"/>
            </a:pPr>
            <a:r>
              <a:rPr lang="en" sz="2400"/>
              <a:t>Doctors notes required to return from concussion</a:t>
            </a:r>
            <a:endParaRPr sz="2400"/>
          </a:p>
          <a:p>
            <a:pPr indent="-381000" lvl="0" marL="182880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2400"/>
              <a:buAutoNum type="romanUcPeriod"/>
            </a:pPr>
            <a:r>
              <a:rPr lang="en" sz="2400"/>
              <a:t>Over communicate &amp; collaborate</a:t>
            </a:r>
            <a:endParaRPr sz="2400"/>
          </a:p>
        </p:txBody>
      </p:sp>
      <p:pic>
        <p:nvPicPr>
          <p:cNvPr id="104" name="Google Shape;104;p19"/>
          <p:cNvPicPr preferRelativeResize="0"/>
          <p:nvPr/>
        </p:nvPicPr>
        <p:blipFill rotWithShape="1">
          <a:blip r:embed="rId4">
            <a:alphaModFix/>
          </a:blip>
          <a:srcRect b="0" l="0" r="23553" t="12778"/>
          <a:stretch/>
        </p:blipFill>
        <p:spPr>
          <a:xfrm>
            <a:off x="2899562" y="2664800"/>
            <a:ext cx="3260175" cy="247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0"/>
          <p:cNvSpPr txBox="1"/>
          <p:nvPr>
            <p:ph type="ctrTitle"/>
          </p:nvPr>
        </p:nvSpPr>
        <p:spPr>
          <a:xfrm>
            <a:off x="76200" y="-884775"/>
            <a:ext cx="90219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4080"/>
              <a:t>Mental Health &amp; Character Building</a:t>
            </a:r>
            <a:endParaRPr b="1" sz="408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t/>
            </a:r>
            <a:endParaRPr sz="3200">
              <a:solidFill>
                <a:srgbClr val="999999"/>
              </a:solidFill>
            </a:endParaRPr>
          </a:p>
        </p:txBody>
      </p:sp>
      <p:pic>
        <p:nvPicPr>
          <p:cNvPr id="110" name="Google Shape;110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20"/>
          <p:cNvSpPr txBox="1"/>
          <p:nvPr>
            <p:ph idx="1" type="subTitle"/>
          </p:nvPr>
        </p:nvSpPr>
        <p:spPr>
          <a:xfrm>
            <a:off x="76200" y="550350"/>
            <a:ext cx="9021900" cy="328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67030" lvl="0" marL="406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2565"/>
              <a:t>Mental Health - Communication, check-ins, safety Plans</a:t>
            </a:r>
            <a:endParaRPr sz="2565"/>
          </a:p>
          <a:p>
            <a:pPr indent="-36703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2565"/>
              <a:t>D</a:t>
            </a:r>
            <a:r>
              <a:rPr lang="en" sz="2565"/>
              <a:t>o the right thing always or you won’t when it is crunch time</a:t>
            </a:r>
            <a:endParaRPr sz="2565"/>
          </a:p>
          <a:p>
            <a:pPr indent="-36703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b="1" lang="en" sz="2565"/>
              <a:t>Inclusion</a:t>
            </a:r>
            <a:r>
              <a:rPr lang="en" sz="2565"/>
              <a:t>, Life Lessons, emphasis on treating everyone with respect</a:t>
            </a:r>
            <a:endParaRPr sz="2565"/>
          </a:p>
          <a:p>
            <a:pPr indent="-36703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2565"/>
              <a:t>Teachable Moments are always opportunities  - you’re either addressing it or allowing it</a:t>
            </a:r>
            <a:endParaRPr sz="2565"/>
          </a:p>
          <a:p>
            <a:pPr indent="-36703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●"/>
            </a:pPr>
            <a:r>
              <a:rPr lang="en" sz="2565"/>
              <a:t>No Place for Hate - Consequences and investigations on reports of Bullying, Hazing, Harassment, Discrimination</a:t>
            </a:r>
            <a:endParaRPr sz="2565"/>
          </a:p>
          <a:p>
            <a:pPr indent="-367030" lvl="0" marL="457200" rtl="0" algn="l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Char char="●"/>
            </a:pPr>
            <a:r>
              <a:rPr lang="en" sz="2565"/>
              <a:t>Impactful coaching lasts a lifetime - not just in a season</a:t>
            </a:r>
            <a:endParaRPr sz="2565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565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756">
              <a:solidFill>
                <a:schemeClr val="dk1"/>
              </a:solidFill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pic>
        <p:nvPicPr>
          <p:cNvPr id="112" name="Google Shape;112;p20"/>
          <p:cNvPicPr preferRelativeResize="0"/>
          <p:nvPr/>
        </p:nvPicPr>
        <p:blipFill rotWithShape="1">
          <a:blip r:embed="rId4">
            <a:alphaModFix/>
          </a:blip>
          <a:srcRect b="-1440" l="-17416" r="30248" t="1440"/>
          <a:stretch/>
        </p:blipFill>
        <p:spPr>
          <a:xfrm>
            <a:off x="2921650" y="3067700"/>
            <a:ext cx="2767877" cy="2116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ctrTitle"/>
          </p:nvPr>
        </p:nvSpPr>
        <p:spPr>
          <a:xfrm>
            <a:off x="-23550" y="-1063870"/>
            <a:ext cx="91911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/>
              <a:t>Mental Coaching - Sports Psychologist</a:t>
            </a:r>
            <a:endParaRPr sz="4000"/>
          </a:p>
        </p:txBody>
      </p:sp>
      <p:sp>
        <p:nvSpPr>
          <p:cNvPr id="118" name="Google Shape;118;p21"/>
          <p:cNvSpPr txBox="1"/>
          <p:nvPr>
            <p:ph idx="1" type="subTitle"/>
          </p:nvPr>
        </p:nvSpPr>
        <p:spPr>
          <a:xfrm>
            <a:off x="311700" y="868200"/>
            <a:ext cx="8520600" cy="3407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b="1" i="1" lang="en" sz="1500">
                <a:solidFill>
                  <a:srgbClr val="222222"/>
                </a:solidFill>
                <a:highlight>
                  <a:srgbClr val="FFFFFF"/>
                </a:highlight>
              </a:rPr>
              <a:t>"Every parent's seen it. Weeks of hard work, then competition day comes and something falls apart — nerves take over, or one bad game/race erases their confidence. Nobody really tells you what to do with that.</a:t>
            </a:r>
            <a:endParaRPr b="1" i="1" sz="15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b="1" i="1" lang="en" sz="1500">
                <a:solidFill>
                  <a:srgbClr val="222222"/>
                </a:solidFill>
                <a:highlight>
                  <a:srgbClr val="FFFFFF"/>
                </a:highlight>
              </a:rPr>
              <a:t>I'm Dr. Josh Coon. Doctoral-level sport psychologist and a nationally certified counselor — the only one in Durango with that combination. Ten years coaching NCAA athletes before I did this full time, and now I work with pro and elite endurance athletes (Olympians and US Record holders) on these exact problems.</a:t>
            </a:r>
            <a:endParaRPr b="1" i="1" sz="15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b="1" i="1" lang="en" sz="1500">
                <a:solidFill>
                  <a:srgbClr val="222222"/>
                </a:solidFill>
                <a:highlight>
                  <a:srgbClr val="FFFFFF"/>
                </a:highlight>
              </a:rPr>
              <a:t>I don't replace your coach. I work alongside them, directly with your athlete, on the mental skills that hold up when it counts — and if what's going on is bigger than sports, the counseling background means I can help with that too.</a:t>
            </a:r>
            <a:endParaRPr b="1" i="1" sz="15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b="1" i="1" lang="en" sz="1500">
                <a:solidFill>
                  <a:srgbClr val="222222"/>
                </a:solidFill>
                <a:highlight>
                  <a:srgbClr val="FFFFFF"/>
                </a:highlight>
              </a:rPr>
              <a:t>If your athlete's ready to compete with a clear head instead of a knot in their stomach, let's talk."</a:t>
            </a:r>
            <a:endParaRPr b="1" i="1" sz="15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73333"/>
              <a:buFont typeface="Arial"/>
              <a:buNone/>
            </a:pPr>
            <a:r>
              <a:rPr b="1" i="1" lang="en" sz="1500">
                <a:solidFill>
                  <a:srgbClr val="222222"/>
                </a:solidFill>
                <a:highlight>
                  <a:srgbClr val="FFFFFF"/>
                </a:highlight>
              </a:rPr>
              <a:t>Josh Coon</a:t>
            </a:r>
            <a:endParaRPr b="1" i="1" sz="15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Arial"/>
              <a:buNone/>
            </a:pPr>
            <a:r>
              <a:rPr lang="en" sz="1100">
                <a:solidFill>
                  <a:srgbClr val="1155CC"/>
                </a:solidFill>
                <a:highlight>
                  <a:srgbClr val="FFFFFF"/>
                </a:highlight>
                <a:latin typeface="Tahoma"/>
                <a:ea typeface="Tahoma"/>
                <a:cs typeface="Tahoma"/>
                <a:sym typeface="Tahoma"/>
              </a:rPr>
              <a:t>joshua@shift-psych.com</a:t>
            </a:r>
            <a:r>
              <a:rPr lang="en" sz="1100">
                <a:solidFill>
                  <a:schemeClr val="dk1"/>
                </a:solidFill>
              </a:rPr>
              <a:t> </a:t>
            </a:r>
            <a:endParaRPr i="1" sz="1500">
              <a:solidFill>
                <a:srgbClr val="222222"/>
              </a:solidFill>
              <a:highlight>
                <a:srgbClr val="FFFFFF"/>
              </a:highlight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16450" y="3257125"/>
            <a:ext cx="1429075" cy="19633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2"/>
          <p:cNvSpPr txBox="1"/>
          <p:nvPr>
            <p:ph type="ctrTitle"/>
          </p:nvPr>
        </p:nvSpPr>
        <p:spPr>
          <a:xfrm>
            <a:off x="311708" y="-10234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/>
              <a:t>Code of Conduct</a:t>
            </a:r>
            <a:endParaRPr b="1"/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2"/>
          <p:cNvSpPr txBox="1"/>
          <p:nvPr>
            <p:ph idx="1" type="subTitle"/>
          </p:nvPr>
        </p:nvSpPr>
        <p:spPr>
          <a:xfrm>
            <a:off x="809400" y="861625"/>
            <a:ext cx="7525200" cy="262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-37973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 u="sng">
                <a:solidFill>
                  <a:schemeClr val="hlink"/>
                </a:solidFill>
                <a:hlinkClick r:id="rId4"/>
              </a:rPr>
              <a:t>Link to Code of Conduct</a:t>
            </a:r>
            <a:endParaRPr/>
          </a:p>
          <a:p>
            <a:pPr indent="-37973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365, 7 days a week, on or off school campus - high expectations for athletes and representing more than just themselves</a:t>
            </a:r>
            <a:endParaRPr/>
          </a:p>
          <a:p>
            <a:pPr indent="-37973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Signed off on during registration</a:t>
            </a:r>
            <a:endParaRPr/>
          </a:p>
          <a:p>
            <a:pPr indent="-37973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Suspendable consequences are at least 1 loss of contest</a:t>
            </a:r>
            <a:endParaRPr/>
          </a:p>
          <a:p>
            <a:pPr indent="-37973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Social Media uptick - screen shots are real</a:t>
            </a:r>
            <a:endParaRPr/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53026" y="3322225"/>
            <a:ext cx="2757450" cy="1837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3"/>
          <p:cNvSpPr txBox="1"/>
          <p:nvPr>
            <p:ph type="ctrTitle"/>
          </p:nvPr>
        </p:nvSpPr>
        <p:spPr>
          <a:xfrm>
            <a:off x="138300" y="-1145450"/>
            <a:ext cx="89220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00"/>
              <a:t>Required Player Parent Handbook</a:t>
            </a:r>
            <a:endParaRPr b="1" sz="2556">
              <a:solidFill>
                <a:srgbClr val="999999"/>
              </a:solidFill>
            </a:endParaRPr>
          </a:p>
        </p:txBody>
      </p:sp>
      <p:pic>
        <p:nvPicPr>
          <p:cNvPr id="134" name="Google Shape;134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83250" y="3490829"/>
            <a:ext cx="1360749" cy="165267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23"/>
          <p:cNvSpPr txBox="1"/>
          <p:nvPr>
            <p:ph idx="1" type="subTitle"/>
          </p:nvPr>
        </p:nvSpPr>
        <p:spPr>
          <a:xfrm>
            <a:off x="54600" y="907150"/>
            <a:ext cx="9089400" cy="3143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8671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90"/>
              <a:buChar char="●"/>
            </a:pPr>
            <a:r>
              <a:rPr lang="en" sz="2490"/>
              <a:t>Customized for each team, but lots of department expectations</a:t>
            </a:r>
            <a:endParaRPr sz="2490"/>
          </a:p>
          <a:p>
            <a:pPr indent="-38671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90"/>
              <a:buChar char="●"/>
            </a:pPr>
            <a:r>
              <a:rPr lang="en" sz="2490"/>
              <a:t>Parent/Guardian &amp; player required Signature and return</a:t>
            </a:r>
            <a:endParaRPr sz="2490"/>
          </a:p>
          <a:p>
            <a:pPr indent="-38671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490"/>
              <a:buChar char="●"/>
            </a:pPr>
            <a:r>
              <a:rPr lang="en" sz="2490"/>
              <a:t>Won’t issue uniform until it’s signed and returned</a:t>
            </a:r>
            <a:endParaRPr sz="2490"/>
          </a:p>
          <a:p>
            <a:pPr indent="-39306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590"/>
              <a:buChar char="●"/>
            </a:pPr>
            <a:r>
              <a:rPr b="1" lang="en" sz="2490"/>
              <a:t>High expectations</a:t>
            </a:r>
            <a:r>
              <a:rPr lang="en" sz="2490"/>
              <a:t> </a:t>
            </a:r>
            <a:r>
              <a:rPr lang="en" sz="2272"/>
              <a:t>- participation is a privilege</a:t>
            </a:r>
            <a:endParaRPr sz="2272"/>
          </a:p>
          <a:p>
            <a:pPr indent="-372895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2272"/>
              <a:buChar char="●"/>
            </a:pPr>
            <a:r>
              <a:rPr lang="en" sz="2272"/>
              <a:t>Schedules and contact information should be as clear as possible</a:t>
            </a:r>
            <a:endParaRPr sz="2490"/>
          </a:p>
        </p:txBody>
      </p:sp>
      <p:pic>
        <p:nvPicPr>
          <p:cNvPr id="136" name="Google Shape;136;p23"/>
          <p:cNvPicPr preferRelativeResize="0"/>
          <p:nvPr/>
        </p:nvPicPr>
        <p:blipFill rotWithShape="1">
          <a:blip r:embed="rId4">
            <a:alphaModFix/>
          </a:blip>
          <a:srcRect b="0" l="14539" r="15997" t="26112"/>
          <a:stretch/>
        </p:blipFill>
        <p:spPr>
          <a:xfrm>
            <a:off x="3117913" y="2941750"/>
            <a:ext cx="3014025" cy="2136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